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1" r:id="rId12"/>
    <p:sldId id="280" r:id="rId13"/>
    <p:sldId id="282" r:id="rId14"/>
    <p:sldId id="283" r:id="rId15"/>
    <p:sldId id="284" r:id="rId16"/>
    <p:sldId id="285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3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Классический АРИЗ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u="sng" dirty="0"/>
              <a:t>ЧАСТЬ 1. АНАЛИЗ ЗАДАЧИ</a:t>
            </a:r>
          </a:p>
          <a:p>
            <a:pPr marL="0" indent="0" algn="just">
              <a:buNone/>
            </a:pPr>
            <a:r>
              <a:rPr lang="ru-RU" dirty="0"/>
              <a:t>ШАГ 1.1.Техническая </a:t>
            </a:r>
            <a:r>
              <a:rPr lang="ru-RU" dirty="0" smtClean="0"/>
              <a:t>система для </a:t>
            </a:r>
            <a:r>
              <a:rPr lang="ru-RU" dirty="0"/>
              <a:t>приема радиоволн</a:t>
            </a:r>
          </a:p>
          <a:p>
            <a:pPr marL="0" indent="0" algn="just">
              <a:buNone/>
            </a:pPr>
            <a:r>
              <a:rPr lang="ru-RU" dirty="0"/>
              <a:t>включает антенну радиотелескопа, радиоволны, молниеотводы, молнии.</a:t>
            </a:r>
          </a:p>
          <a:p>
            <a:pPr marL="0" indent="0" algn="just">
              <a:buNone/>
            </a:pPr>
            <a:r>
              <a:rPr lang="ru-RU" dirty="0"/>
              <a:t>ТП-1:</a:t>
            </a:r>
          </a:p>
          <a:p>
            <a:pPr marL="0" indent="0" algn="just">
              <a:buNone/>
            </a:pPr>
            <a:r>
              <a:rPr lang="ru-RU" dirty="0"/>
              <a:t>если молниеотводов много, они надежно защищают антенну от молний, но поглощают радиоволны.</a:t>
            </a:r>
          </a:p>
          <a:p>
            <a:pPr marL="0" indent="0" algn="just">
              <a:buNone/>
            </a:pPr>
            <a:r>
              <a:rPr lang="ru-RU" dirty="0"/>
              <a:t>ТП-2:</a:t>
            </a:r>
          </a:p>
          <a:p>
            <a:pPr marL="0" indent="0" algn="just">
              <a:buNone/>
            </a:pPr>
            <a:r>
              <a:rPr lang="ru-RU" dirty="0"/>
              <a:t>если молниеотводов мало, то заметного поглощения радиоволн нет, но антенна не защищена от молний.</a:t>
            </a:r>
          </a:p>
          <a:p>
            <a:pPr marL="0" indent="0" algn="just">
              <a:buNone/>
            </a:pPr>
            <a:r>
              <a:rPr lang="ru-RU" dirty="0"/>
              <a:t>Необходимо при минимальных изменениях</a:t>
            </a:r>
          </a:p>
          <a:p>
            <a:pPr marL="0" indent="0" algn="just">
              <a:buNone/>
            </a:pPr>
            <a:r>
              <a:rPr lang="ru-RU" dirty="0"/>
              <a:t>обеспечить защиту антенны от молний без поглощения радиоволн.</a:t>
            </a:r>
          </a:p>
          <a:p>
            <a:pPr marL="0" indent="0" algn="just">
              <a:buNone/>
            </a:pPr>
            <a:r>
              <a:rPr lang="ru-RU" dirty="0"/>
              <a:t>(В этой формулировке следует заменить термин "молниеотвод" словами "проводящий стержень", "проводящий столб" или просто "проводник").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629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ЧАСТЬ 3. ОПРЕДЕЛЕНИЕ ИКР И ФП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ШАГ 3.2. Усилить формулировку ИКР-1 дополнительным требованием: в систему </a:t>
            </a:r>
            <a:r>
              <a:rPr lang="ru-RU" dirty="0" smtClean="0"/>
              <a:t>нельзя вводить </a:t>
            </a:r>
            <a:r>
              <a:rPr lang="ru-RU" dirty="0"/>
              <a:t>новые вещества и поля, необходимо использовать ВПР.</a:t>
            </a:r>
          </a:p>
          <a:p>
            <a:endParaRPr lang="ru-RU" dirty="0"/>
          </a:p>
          <a:p>
            <a:r>
              <a:rPr lang="ru-RU" dirty="0"/>
              <a:t>ПРИМЕР </a:t>
            </a:r>
          </a:p>
          <a:p>
            <a:r>
              <a:rPr lang="ru-RU" dirty="0"/>
              <a:t>В модели задачи о защите антенны инструмента нет ("отсутствующий молниеотвод"). По примечанию 24 в формулировку ИКР-1 следует ввести внешнюю среду, т. е. заменить икс-элемент словом "воздух" (можно точнее: "столб воздуха на месте отсутствующего молниеотвода").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586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ШАГ 3.3. Записать формулировку физического противоречия на макроуровне: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ПРИМЕР </a:t>
            </a:r>
          </a:p>
          <a:p>
            <a:r>
              <a:rPr lang="ru-RU" dirty="0"/>
              <a:t>Столб воздуха в течение ОВ должен быть электропроводным, чтобы отводить молнию, и должен быть неэлектропроводным, чтобы не поглощать радиоволны. </a:t>
            </a:r>
          </a:p>
          <a:p>
            <a:r>
              <a:rPr lang="ru-RU" dirty="0" smtClean="0"/>
              <a:t>Эта </a:t>
            </a:r>
            <a:r>
              <a:rPr lang="ru-RU" dirty="0"/>
              <a:t>формулировка наводит на ответ: столб воздуха должен быть электропроводным при разряде молнии и должен быть неэлектропроводным в остальное время. Разряд молнии сравнительно редкое явление, к тому же очень быстро проходящее. Закон согласования ритмики: периодичность появления громоотвода должна быть та же, что и периодичность появления молнии. </a:t>
            </a:r>
          </a:p>
          <a:p>
            <a:r>
              <a:rPr lang="ru-RU" dirty="0" smtClean="0"/>
              <a:t>Это</a:t>
            </a:r>
            <a:r>
              <a:rPr lang="ru-RU" dirty="0"/>
              <a:t>, конечно, не весь ответ. Как, например, сделать, чтобы столб воздуха при появлении разряда превращался в проводник? Как сделать, чтобы проводник исчезал сразу по окончании разряда?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7655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ШАГ 3.4. Записать формулировку физического противоречия на микроуровне: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ПРИМЕР</a:t>
            </a:r>
          </a:p>
          <a:p>
            <a:r>
              <a:rPr lang="ru-RU" dirty="0"/>
              <a:t>В столбе воздуха (при разряде молнии) должны быть свободные заряды, чтобы обеспечить электропроводность (для отвода молнии), и не должны быть (в остальное время) свободные заряды, чтобы не было электропроводности (из-за которой поглощаются радиоволны).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768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ШАГ 3.5. Записать формулировку идеального конечного результата ИКР-2: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оперативная </a:t>
            </a:r>
            <a:r>
              <a:rPr lang="ru-RU" dirty="0"/>
              <a:t>зона (указать) в течение оперативного времени (указать) </a:t>
            </a:r>
          </a:p>
          <a:p>
            <a:r>
              <a:rPr lang="ru-RU" dirty="0"/>
              <a:t>должна сама обеспечивать (указать противоположные физические макро- или микросостояния).</a:t>
            </a:r>
          </a:p>
          <a:p>
            <a:r>
              <a:rPr lang="ru-RU" dirty="0"/>
              <a:t>ПРИМЕР </a:t>
            </a:r>
          </a:p>
          <a:p>
            <a:r>
              <a:rPr lang="ru-RU" dirty="0"/>
              <a:t>Нейтральные молекулы в столбе воздуха должны сами превращаться в свободные заряды при разряде молнии, а после разряда молнии свободные заряды должны сами превращаться в нейтральные молекулы. </a:t>
            </a:r>
          </a:p>
          <a:p>
            <a:endParaRPr lang="ru-RU" dirty="0"/>
          </a:p>
          <a:p>
            <a:r>
              <a:rPr lang="ru-RU" dirty="0"/>
              <a:t>Смысл новой задачи: на время разряда молнии в столбе воздуха в отличие от окружающего воздуха должны сами собой появляться свободные заряды, тогда столб ионизированного воздуха сработает как "молниеотвод" и "притянет" молнию к себе. После разряда молнии свободные заряды в столбе воздуха должны сами собой вновь стать нейтральными молекулами. Для решения этой задачи достаточно знать физику 9-го класса...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979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ЧАСТЬ 4. МОБИЛИЗАЦИЯ И ПРИМЕНЕНИЕ ВПР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ШАГ 4.1. Метод ММЧ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6002337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737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(Возможны и другие рисунки. Но в любом случае ясна необходимость разделить человечков на две группы, изменить состояние человечков в столбе.)</a:t>
            </a:r>
          </a:p>
          <a:p>
            <a:endParaRPr lang="ru-RU" dirty="0"/>
          </a:p>
          <a:p>
            <a:r>
              <a:rPr lang="ru-RU" dirty="0"/>
              <a:t>в) Молекула воздуха (в столбе), оставаясь нейтральной молекулой, должна быть более склонна к ионизации, распаду. Простейший прием - уменьшение давления воздуха внутри столба.</a:t>
            </a:r>
          </a:p>
          <a:p>
            <a:r>
              <a:rPr lang="ru-RU" dirty="0"/>
              <a:t>ШАГ 4.3. Определить, решается ли задача применением смеси ресурсных веществ.</a:t>
            </a:r>
          </a:p>
        </p:txBody>
      </p:sp>
    </p:spTree>
    <p:extLst>
      <p:ext uri="{BB962C8B-B14F-4D97-AF65-F5344CB8AC3E}">
        <p14:creationId xmlns:p14="http://schemas.microsoft.com/office/powerpoint/2010/main" val="1869132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Один из механизмов образования новой системы при объединении одинаковых систем состоит в том, что в объединенной системе сохраняются границы между объединившимися системами. Так, если </a:t>
            </a:r>
            <a:r>
              <a:rPr lang="ru-RU" dirty="0" err="1"/>
              <a:t>моносистема</a:t>
            </a:r>
            <a:r>
              <a:rPr lang="ru-RU" dirty="0"/>
              <a:t> - лист, то </a:t>
            </a:r>
            <a:r>
              <a:rPr lang="ru-RU" dirty="0" err="1"/>
              <a:t>полисистема</a:t>
            </a:r>
            <a:r>
              <a:rPr lang="ru-RU" dirty="0"/>
              <a:t> - блокнот, а не один очень толстый лист. Но сохранение границ требует введения второго (граничного) вещества (пусть это будет даже пустота). Отсюда шаг 4.4. - создание неоднородной </a:t>
            </a:r>
            <a:r>
              <a:rPr lang="ru-RU" dirty="0" err="1"/>
              <a:t>квазиполисистемы</a:t>
            </a:r>
            <a:r>
              <a:rPr lang="ru-RU" dirty="0"/>
              <a:t>, в которой роль второго - граничного - вещества играет пустота. Правда, пустота - необычный партнер. При смешивании вещества и пустоты границы не всегда видны. Но новое качество появляется, а именно это и нужно.</a:t>
            </a:r>
          </a:p>
        </p:txBody>
      </p:sp>
    </p:spTree>
    <p:extLst>
      <p:ext uri="{BB962C8B-B14F-4D97-AF65-F5344CB8AC3E}">
        <p14:creationId xmlns:p14="http://schemas.microsoft.com/office/powerpoint/2010/main" val="1151982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ШАГ 4.4. Определить, решается ли задача заменой имеющихся ресурсных веществ пустотой или смесью ресурсных веществ с пустотой.</a:t>
            </a:r>
          </a:p>
          <a:p>
            <a:endParaRPr lang="ru-RU" dirty="0"/>
          </a:p>
          <a:p>
            <a:r>
              <a:rPr lang="ru-RU" dirty="0"/>
              <a:t>ПРИМЕР </a:t>
            </a:r>
          </a:p>
          <a:p>
            <a:r>
              <a:rPr lang="ru-RU" dirty="0"/>
              <a:t>Смесь воздуха и пустоты - это воздух под пониженным давлением. Из курса физики 9-го класса известно, что при уменьшении давления газа, уменьшается и напряжение, необходимое для возникновения разряда. Теперь ответ на задачу об антенне получен практически полностью. </a:t>
            </a:r>
            <a:r>
              <a:rPr lang="ru-RU" dirty="0" err="1"/>
              <a:t>А.с</a:t>
            </a:r>
            <a:r>
              <a:rPr lang="ru-RU" dirty="0"/>
              <a:t>. 177 497: "Молниеотвод, отличающийся тем, что, с целью придания ему свойства </a:t>
            </a:r>
            <a:r>
              <a:rPr lang="ru-RU" dirty="0" err="1"/>
              <a:t>радиопрозрачности</a:t>
            </a:r>
            <a:r>
              <a:rPr lang="ru-RU" dirty="0"/>
              <a:t>, он выполнен в виде изготовленной из диэлектрического материала герметически закрытой трубы, давление воздуха в которой выбрано из условия наименьших газоразрядных градиентов, вызываемых электрическим полем развивающейся молнии". </a:t>
            </a:r>
          </a:p>
          <a:p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957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Иногда в условиях задачи дано только изделие; технической системы (инструмента) нет, поэтому нет явного ТП. В этих случаях ТП получают, условно рассматривая два состояния (изделия), хотя одно из них заведомо недопустимо.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НАПРИМЕР</a:t>
            </a:r>
            <a:r>
              <a:rPr lang="ru-RU" dirty="0"/>
              <a:t>, дана задача: "Как наблюдать невооруженным глазом микрочастицы, взвешенные в образце оптически чистой жидкости, если эти частицы настолько малы, что свет обтекает их?" </a:t>
            </a:r>
          </a:p>
          <a:p>
            <a:r>
              <a:rPr lang="ru-RU" dirty="0"/>
              <a:t>ТП-1:</a:t>
            </a:r>
          </a:p>
          <a:p>
            <a:r>
              <a:rPr lang="ru-RU" dirty="0"/>
              <a:t>Если частицы малы, жидкость остается оптически чистой, но частицы невозможно наблюдать невооруженным глазом. </a:t>
            </a:r>
          </a:p>
          <a:p>
            <a:r>
              <a:rPr lang="ru-RU" dirty="0"/>
              <a:t>ТП-2:</a:t>
            </a:r>
          </a:p>
          <a:p>
            <a:r>
              <a:rPr lang="ru-RU" dirty="0"/>
              <a:t>Если частицы большие, они хорошо наблюдаемы, но жидкость перестает быть оптически чистой, а это недопустимо.</a:t>
            </a:r>
          </a:p>
          <a:p>
            <a:r>
              <a:rPr lang="ru-RU" dirty="0"/>
              <a:t>Условия задачи, казалось бы, заведомо исключают рассмотрение ТП-2: изделие менять нельзя! Действительно, в дальнейшем мы будем исходить (в данном случае) из ТП-1, но ТП-2 даст дополнительные требования к изделию: маленькие частицы, оставаясь маленькими, должны стать большими...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684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ШАГ 1.2. Выделить и записать конфликтующую пару элементов: изделие и инструмент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ПРИМЕР </a:t>
            </a:r>
          </a:p>
          <a:p>
            <a:pPr marL="0" indent="0">
              <a:buNone/>
            </a:pPr>
            <a:r>
              <a:rPr lang="ru-RU" dirty="0"/>
              <a:t>Изделия - молния и радиоволны. Инструмент - проводящие стержни (много стержней, мало стержней).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600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133" y="2988714"/>
            <a:ext cx="6017733" cy="209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31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ШАГ 1.4. Выбрать из двух схем конфликта (ТП-1 и ТП-2) ту, которая обеспечивает наилучшее осуществление главного производственного процесса (основной функции технической системы, указанной в условиях задачи).</a:t>
            </a:r>
          </a:p>
          <a:p>
            <a:r>
              <a:rPr lang="ru-RU" dirty="0"/>
              <a:t>Указать, что является главным производственным процессом.</a:t>
            </a:r>
          </a:p>
          <a:p>
            <a:r>
              <a:rPr lang="ru-RU" dirty="0"/>
              <a:t>ПРИМЕР </a:t>
            </a:r>
          </a:p>
          <a:p>
            <a:r>
              <a:rPr lang="ru-RU" dirty="0"/>
              <a:t>В задаче о защите антенны радиотелескопа главная функция системы - прием радиоволн. Поэтому выбрать следует ТП-2: в этом случае проводящие стержни не вредят радиоволнам.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238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ШАГ 1.5. Усилить конфликт, указав предельное состояние (действие) элементов</a:t>
            </a:r>
            <a:r>
              <a:rPr lang="ru-RU" dirty="0" smtClean="0"/>
              <a:t>.</a:t>
            </a:r>
          </a:p>
          <a:p>
            <a:r>
              <a:rPr lang="ru-RU" dirty="0"/>
              <a:t>ПРИМЕР </a:t>
            </a:r>
          </a:p>
          <a:p>
            <a:r>
              <a:rPr lang="ru-RU" dirty="0"/>
              <a:t>Будем считать, что вместо "малого количества проводников" в ТП-2 указан "отсутствующий проводник".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726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. Так, в модели задачи о защите антенны из четырех элементов, необходимых для формулировки задачи (антенна, радиоволны, проводник и молния), остались только два, остальные упоминаются в скобках - их можно было бы вообще не упоминать.</a:t>
            </a:r>
          </a:p>
        </p:txBody>
      </p:sp>
    </p:spTree>
    <p:extLst>
      <p:ext uri="{BB962C8B-B14F-4D97-AF65-F5344CB8AC3E}">
        <p14:creationId xmlns:p14="http://schemas.microsoft.com/office/powerpoint/2010/main" val="2175557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ЧАСТЬ 2. АНАЛИЗ МОДЕЛИ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ШАГ 2.1. Определить оперативную зону (ОЗ</a:t>
            </a:r>
            <a:r>
              <a:rPr lang="ru-RU" dirty="0" smtClean="0"/>
              <a:t>).</a:t>
            </a:r>
          </a:p>
          <a:p>
            <a:r>
              <a:rPr lang="ru-RU" dirty="0"/>
              <a:t>ШАГ 2.1. Определить оперативную зону (ОЗ). </a:t>
            </a:r>
          </a:p>
          <a:p>
            <a:r>
              <a:rPr lang="ru-RU" dirty="0"/>
              <a:t>Примечание</a:t>
            </a:r>
          </a:p>
          <a:p>
            <a:r>
              <a:rPr lang="ru-RU" dirty="0"/>
              <a:t>18. В простейшем случае оперативная зона - это пространство, в пределах которого возникает конфликт, указанный в модели задачи.</a:t>
            </a:r>
          </a:p>
          <a:p>
            <a:r>
              <a:rPr lang="ru-RU" dirty="0"/>
              <a:t>ПРИМЕР </a:t>
            </a:r>
          </a:p>
          <a:p>
            <a:r>
              <a:rPr lang="ru-RU" dirty="0"/>
              <a:t>В задаче об антенне ОЗ - пространство, ранее занимаемое молниеотводом, т.е. мысленно выделенный "пустой" стержень, "пустой" столб.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109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ШАГ 2.2. Определить оперативное время (ОВ).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ПРИМЕР </a:t>
            </a:r>
          </a:p>
          <a:p>
            <a:r>
              <a:rPr lang="ru-RU" dirty="0"/>
              <a:t>В задаче об антенне оперативное время является суммой Т1 (время разряда молнии) и Т1 (время до следующего разряда). Т2 нет. </a:t>
            </a:r>
          </a:p>
          <a:p>
            <a:r>
              <a:rPr lang="ru-RU" dirty="0"/>
              <a:t>________________________________________</a:t>
            </a:r>
          </a:p>
          <a:p>
            <a:r>
              <a:rPr lang="ru-RU" dirty="0"/>
              <a:t>ШАГ 2.3. Определить вещественно-полевые ресурсы (ВПР) рассматриваемой системы, внешней среды и изделия. Составить список ВПР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ПРИМЕР </a:t>
            </a:r>
          </a:p>
          <a:p>
            <a:r>
              <a:rPr lang="ru-RU" dirty="0"/>
              <a:t>В задаче о защите антенны фигурирует "отсутствующий молниеотвод". Поэтому в ВПР входят только вещества и поля внешней среды. В данном случае ВПР - это воздух.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701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511</TotalTime>
  <Words>1270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Ясность</vt:lpstr>
      <vt:lpstr>Классический АРИЗ</vt:lpstr>
      <vt:lpstr>Иногда в условиях задачи дано только изделие; технической системы (инструмента) нет, поэтому нет явного ТП. В этих случаях ТП получают, условно рассматривая два состояния (изделия), хотя одно из них заведомо недопустимо.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ЧАСТЬ 2. АНАЛИЗ МОДЕЛИ ЗАДАЧИ</vt:lpstr>
      <vt:lpstr>ШАГ 2.2. Определить оперативное время (ОВ).</vt:lpstr>
      <vt:lpstr>ЧАСТЬ 3. ОПРЕДЕЛЕНИЕ ИКР И ФП</vt:lpstr>
      <vt:lpstr>ШАГ 3.3. Записать формулировку физического противоречия на макроуровне: </vt:lpstr>
      <vt:lpstr>ШАГ 3.4. Записать формулировку физического противоречия на микроуровне: </vt:lpstr>
      <vt:lpstr>ШАГ 3.5. Записать формулировку идеального конечного результата ИКР-2:  </vt:lpstr>
      <vt:lpstr>ЧАСТЬ 4. МОБИЛИЗАЦИЯ И ПРИМЕНЕНИЕ ВПР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ЭИОС вуза</dc:title>
  <dc:creator>Истомины</dc:creator>
  <cp:lastModifiedBy>User</cp:lastModifiedBy>
  <cp:revision>38</cp:revision>
  <dcterms:created xsi:type="dcterms:W3CDTF">2018-01-18T17:21:20Z</dcterms:created>
  <dcterms:modified xsi:type="dcterms:W3CDTF">2018-10-24T10:32:43Z</dcterms:modified>
</cp:coreProperties>
</file>